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9" r:id="rId5"/>
    <p:sldId id="257" r:id="rId6"/>
  </p:sldIdLst>
  <p:sldSz cx="18288000" cy="10287000"/>
  <p:notesSz cx="6858000" cy="9144000"/>
  <p:embeddedFontLst>
    <p:embeddedFont>
      <p:font typeface="Glacial Indifference" panose="020B0604020202020204" charset="0"/>
      <p:regular r:id="rId7"/>
    </p:embeddedFont>
    <p:embeddedFont>
      <p:font typeface="Montserrat Bold" panose="020B0604020202020204" charset="0"/>
      <p:regular r:id="rId8"/>
      <p:bold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3E3D4D-2EAE-8380-B9FA-04B53262D8CE}" v="1" dt="2025-04-30T15:42:59.502"/>
    <p1510:client id="{86D39EE3-8958-2269-21AC-4D8F80B39883}" v="18" dt="2025-04-30T15:00:06.306"/>
    <p1510:client id="{9E24DE4C-4595-423F-B8FA-2EA6A8C5E5D9}" v="2" dt="2025-04-30T10:22:55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1" d="100"/>
          <a:sy n="71" d="100"/>
        </p:scale>
        <p:origin x="7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background with white lines&#10;&#10;AI-generated content may be incorrect.">
            <a:extLst>
              <a:ext uri="{FF2B5EF4-FFF2-40B4-BE49-F238E27FC236}">
                <a16:creationId xmlns:a16="http://schemas.microsoft.com/office/drawing/2014/main" id="{E3B7BA5B-7B53-39CF-4152-1BE853335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5701679" y="884961"/>
            <a:ext cx="7836307" cy="684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134"/>
              </a:lnSpc>
            </a:pPr>
            <a:r>
              <a:rPr lang="en-US" sz="6112" b="1" dirty="0">
                <a:solidFill>
                  <a:srgbClr val="00C5E8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NAME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5701679" y="1567724"/>
            <a:ext cx="8450453" cy="553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265"/>
              </a:lnSpc>
              <a:spcBef>
                <a:spcPct val="0"/>
              </a:spcBef>
            </a:pPr>
            <a:r>
              <a:rPr lang="en-US" sz="4062" dirty="0">
                <a:solidFill>
                  <a:srgbClr val="FFFFFF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AFFILIATION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5737529" y="2603939"/>
            <a:ext cx="9454927" cy="6131521"/>
            <a:chOff x="0" y="0"/>
            <a:chExt cx="4553813" cy="2953148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4553814" cy="2953148"/>
            </a:xfrm>
            <a:custGeom>
              <a:avLst/>
              <a:gdLst/>
              <a:ahLst/>
              <a:cxnLst/>
              <a:rect l="l" t="t" r="r" b="b"/>
              <a:pathLst>
                <a:path w="4553814" h="2953148">
                  <a:moveTo>
                    <a:pt x="44776" y="0"/>
                  </a:moveTo>
                  <a:lnTo>
                    <a:pt x="4509037" y="0"/>
                  </a:lnTo>
                  <a:cubicBezTo>
                    <a:pt x="4533767" y="0"/>
                    <a:pt x="4553814" y="20047"/>
                    <a:pt x="4553814" y="44776"/>
                  </a:cubicBezTo>
                  <a:lnTo>
                    <a:pt x="4553814" y="2908372"/>
                  </a:lnTo>
                  <a:cubicBezTo>
                    <a:pt x="4553814" y="2920248"/>
                    <a:pt x="4549096" y="2931637"/>
                    <a:pt x="4540699" y="2940034"/>
                  </a:cubicBezTo>
                  <a:cubicBezTo>
                    <a:pt x="4532302" y="2948431"/>
                    <a:pt x="4520913" y="2953148"/>
                    <a:pt x="4509037" y="2953148"/>
                  </a:cubicBezTo>
                  <a:lnTo>
                    <a:pt x="44776" y="2953148"/>
                  </a:lnTo>
                  <a:cubicBezTo>
                    <a:pt x="20047" y="2953148"/>
                    <a:pt x="0" y="2933101"/>
                    <a:pt x="0" y="2908372"/>
                  </a:cubicBezTo>
                  <a:lnTo>
                    <a:pt x="0" y="44776"/>
                  </a:lnTo>
                  <a:cubicBezTo>
                    <a:pt x="0" y="20047"/>
                    <a:pt x="20047" y="0"/>
                    <a:pt x="44776" y="0"/>
                  </a:cubicBezTo>
                  <a:close/>
                </a:path>
              </a:pathLst>
            </a:custGeom>
            <a:solidFill>
              <a:srgbClr val="FFFFFF"/>
            </a:solidFill>
            <a:ln w="28575" cap="rnd">
              <a:solidFill>
                <a:srgbClr val="00C5E8"/>
              </a:solidFill>
              <a:prstDash val="solid"/>
              <a:rou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9525"/>
              <a:ext cx="4553813" cy="2943623"/>
            </a:xfrm>
            <a:prstGeom prst="rect">
              <a:avLst/>
            </a:prstGeom>
          </p:spPr>
          <p:txBody>
            <a:bodyPr lIns="27779" tIns="27779" rIns="27779" bIns="27779" rtlCol="0" anchor="ctr"/>
            <a:lstStyle/>
            <a:p>
              <a:pPr algn="ctr">
                <a:lnSpc>
                  <a:spcPts val="1426"/>
                </a:lnSpc>
              </a:pPr>
              <a:endParaRPr dirty="0"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6044919" y="2863333"/>
            <a:ext cx="9027394" cy="995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975"/>
              </a:lnSpc>
            </a:pPr>
            <a:r>
              <a:rPr lang="en-US" sz="3058" dirty="0">
                <a:solidFill>
                  <a:srgbClr val="0C2E5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To add here:</a:t>
            </a:r>
          </a:p>
          <a:p>
            <a:pPr algn="l">
              <a:lnSpc>
                <a:spcPts val="3975"/>
              </a:lnSpc>
            </a:pPr>
            <a:r>
              <a:rPr lang="en-US" sz="3058" dirty="0">
                <a:solidFill>
                  <a:srgbClr val="0C2E5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Resume summary.</a:t>
            </a:r>
          </a:p>
        </p:txBody>
      </p:sp>
      <p:grpSp>
        <p:nvGrpSpPr>
          <p:cNvPr id="11" name="Group 11"/>
          <p:cNvGrpSpPr/>
          <p:nvPr/>
        </p:nvGrpSpPr>
        <p:grpSpPr>
          <a:xfrm>
            <a:off x="1127007" y="5504163"/>
            <a:ext cx="3991381" cy="3231297"/>
            <a:chOff x="0" y="0"/>
            <a:chExt cx="1922385" cy="1556302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922385" cy="1556302"/>
            </a:xfrm>
            <a:custGeom>
              <a:avLst/>
              <a:gdLst/>
              <a:ahLst/>
              <a:cxnLst/>
              <a:rect l="l" t="t" r="r" b="b"/>
              <a:pathLst>
                <a:path w="1922385" h="1556302">
                  <a:moveTo>
                    <a:pt x="106067" y="0"/>
                  </a:moveTo>
                  <a:lnTo>
                    <a:pt x="1816317" y="0"/>
                  </a:lnTo>
                  <a:cubicBezTo>
                    <a:pt x="1844448" y="0"/>
                    <a:pt x="1871427" y="11175"/>
                    <a:pt x="1891318" y="31066"/>
                  </a:cubicBezTo>
                  <a:cubicBezTo>
                    <a:pt x="1911210" y="50958"/>
                    <a:pt x="1922385" y="77937"/>
                    <a:pt x="1922385" y="106067"/>
                  </a:cubicBezTo>
                  <a:lnTo>
                    <a:pt x="1922385" y="1450235"/>
                  </a:lnTo>
                  <a:cubicBezTo>
                    <a:pt x="1922385" y="1508814"/>
                    <a:pt x="1874897" y="1556302"/>
                    <a:pt x="1816317" y="1556302"/>
                  </a:cubicBezTo>
                  <a:lnTo>
                    <a:pt x="106067" y="1556302"/>
                  </a:lnTo>
                  <a:cubicBezTo>
                    <a:pt x="77937" y="1556302"/>
                    <a:pt x="50958" y="1545127"/>
                    <a:pt x="31066" y="1525236"/>
                  </a:cubicBezTo>
                  <a:cubicBezTo>
                    <a:pt x="11175" y="1505344"/>
                    <a:pt x="0" y="1478366"/>
                    <a:pt x="0" y="1450235"/>
                  </a:cubicBezTo>
                  <a:lnTo>
                    <a:pt x="0" y="106067"/>
                  </a:lnTo>
                  <a:cubicBezTo>
                    <a:pt x="0" y="77937"/>
                    <a:pt x="11175" y="50958"/>
                    <a:pt x="31066" y="31066"/>
                  </a:cubicBezTo>
                  <a:cubicBezTo>
                    <a:pt x="50958" y="11175"/>
                    <a:pt x="77937" y="0"/>
                    <a:pt x="1060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rnd">
              <a:solidFill>
                <a:srgbClr val="00C5E8"/>
              </a:solidFill>
              <a:prstDash val="solid"/>
              <a:rou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9525"/>
              <a:ext cx="1922385" cy="1546777"/>
            </a:xfrm>
            <a:prstGeom prst="rect">
              <a:avLst/>
            </a:prstGeom>
          </p:spPr>
          <p:txBody>
            <a:bodyPr lIns="27779" tIns="27779" rIns="27779" bIns="27779" rtlCol="0" anchor="ctr"/>
            <a:lstStyle/>
            <a:p>
              <a:pPr algn="ctr">
                <a:lnSpc>
                  <a:spcPts val="1426"/>
                </a:lnSpc>
              </a:pPr>
              <a:endParaRPr dirty="0"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498490" y="5829791"/>
            <a:ext cx="3111154" cy="12203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211"/>
              </a:lnSpc>
              <a:spcBef>
                <a:spcPct val="0"/>
              </a:spcBef>
            </a:pPr>
            <a:r>
              <a:rPr lang="en-US" sz="3058" dirty="0">
                <a:solidFill>
                  <a:srgbClr val="FFFFFF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To add here: 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2928833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background with white lines&#10;&#10;AI-generated content may be incorrect.">
            <a:extLst>
              <a:ext uri="{FF2B5EF4-FFF2-40B4-BE49-F238E27FC236}">
                <a16:creationId xmlns:a16="http://schemas.microsoft.com/office/drawing/2014/main" id="{C9F0B540-B632-9976-7495-B0EBF9EDB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5701679" y="884961"/>
            <a:ext cx="7836307" cy="7176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134"/>
              </a:lnSpc>
            </a:pPr>
            <a:r>
              <a:rPr lang="en-US" sz="6112" b="1" dirty="0">
                <a:solidFill>
                  <a:srgbClr val="00C5E8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ORG NAME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5701679" y="1567724"/>
            <a:ext cx="8450453" cy="553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265"/>
              </a:lnSpc>
              <a:spcBef>
                <a:spcPct val="0"/>
              </a:spcBef>
            </a:pPr>
            <a:r>
              <a:rPr lang="en-US" sz="4062" dirty="0">
                <a:solidFill>
                  <a:srgbClr val="FFFFFF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TO ADD HERE: CALL(S) SELECTION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5737529" y="2603939"/>
            <a:ext cx="9454927" cy="6131521"/>
            <a:chOff x="0" y="0"/>
            <a:chExt cx="4553813" cy="2953148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4553814" cy="2953148"/>
            </a:xfrm>
            <a:custGeom>
              <a:avLst/>
              <a:gdLst/>
              <a:ahLst/>
              <a:cxnLst/>
              <a:rect l="l" t="t" r="r" b="b"/>
              <a:pathLst>
                <a:path w="4553814" h="2953148">
                  <a:moveTo>
                    <a:pt x="44776" y="0"/>
                  </a:moveTo>
                  <a:lnTo>
                    <a:pt x="4509037" y="0"/>
                  </a:lnTo>
                  <a:cubicBezTo>
                    <a:pt x="4533767" y="0"/>
                    <a:pt x="4553814" y="20047"/>
                    <a:pt x="4553814" y="44776"/>
                  </a:cubicBezTo>
                  <a:lnTo>
                    <a:pt x="4553814" y="2908372"/>
                  </a:lnTo>
                  <a:cubicBezTo>
                    <a:pt x="4553814" y="2920248"/>
                    <a:pt x="4549096" y="2931637"/>
                    <a:pt x="4540699" y="2940034"/>
                  </a:cubicBezTo>
                  <a:cubicBezTo>
                    <a:pt x="4532302" y="2948431"/>
                    <a:pt x="4520913" y="2953148"/>
                    <a:pt x="4509037" y="2953148"/>
                  </a:cubicBezTo>
                  <a:lnTo>
                    <a:pt x="44776" y="2953148"/>
                  </a:lnTo>
                  <a:cubicBezTo>
                    <a:pt x="20047" y="2953148"/>
                    <a:pt x="0" y="2933101"/>
                    <a:pt x="0" y="2908372"/>
                  </a:cubicBezTo>
                  <a:lnTo>
                    <a:pt x="0" y="44776"/>
                  </a:lnTo>
                  <a:cubicBezTo>
                    <a:pt x="0" y="20047"/>
                    <a:pt x="20047" y="0"/>
                    <a:pt x="44776" y="0"/>
                  </a:cubicBezTo>
                  <a:close/>
                </a:path>
              </a:pathLst>
            </a:custGeom>
            <a:solidFill>
              <a:srgbClr val="FFFFFF"/>
            </a:solidFill>
            <a:ln w="28575" cap="rnd">
              <a:solidFill>
                <a:srgbClr val="00C5E8"/>
              </a:solidFill>
              <a:prstDash val="solid"/>
              <a:rou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9525"/>
              <a:ext cx="4553813" cy="2943623"/>
            </a:xfrm>
            <a:prstGeom prst="rect">
              <a:avLst/>
            </a:prstGeom>
          </p:spPr>
          <p:txBody>
            <a:bodyPr lIns="27779" tIns="27779" rIns="27779" bIns="27779" rtlCol="0" anchor="ctr"/>
            <a:lstStyle/>
            <a:p>
              <a:pPr algn="ctr">
                <a:lnSpc>
                  <a:spcPts val="1426"/>
                </a:lnSpc>
              </a:pPr>
              <a:endParaRPr dirty="0"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6044919" y="2863333"/>
            <a:ext cx="9027394" cy="2009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975"/>
              </a:lnSpc>
            </a:pPr>
            <a:r>
              <a:rPr lang="en-US" sz="3058" dirty="0">
                <a:solidFill>
                  <a:srgbClr val="0C2E5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To add here:</a:t>
            </a:r>
          </a:p>
          <a:p>
            <a:pPr algn="l">
              <a:lnSpc>
                <a:spcPts val="3975"/>
              </a:lnSpc>
            </a:pPr>
            <a:r>
              <a:rPr lang="en-US" sz="3058" dirty="0">
                <a:solidFill>
                  <a:srgbClr val="0C2E5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Supporting content for your pitch; </a:t>
            </a:r>
          </a:p>
          <a:p>
            <a:pPr algn="l">
              <a:lnSpc>
                <a:spcPts val="3975"/>
              </a:lnSpc>
            </a:pPr>
            <a:r>
              <a:rPr lang="en-US" sz="3058" dirty="0">
                <a:solidFill>
                  <a:srgbClr val="0C2E5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Information about your proposal idea for a project;</a:t>
            </a:r>
          </a:p>
          <a:p>
            <a:pPr marL="0" lvl="0" indent="0" algn="l">
              <a:lnSpc>
                <a:spcPts val="3975"/>
              </a:lnSpc>
            </a:pPr>
            <a:r>
              <a:rPr lang="en-US" sz="3058" dirty="0">
                <a:solidFill>
                  <a:srgbClr val="0C2E5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Or about your expertise to join a consortium.</a:t>
            </a:r>
          </a:p>
        </p:txBody>
      </p:sp>
      <p:grpSp>
        <p:nvGrpSpPr>
          <p:cNvPr id="11" name="Group 11"/>
          <p:cNvGrpSpPr/>
          <p:nvPr/>
        </p:nvGrpSpPr>
        <p:grpSpPr>
          <a:xfrm>
            <a:off x="1127007" y="5504163"/>
            <a:ext cx="3991381" cy="3231297"/>
            <a:chOff x="0" y="0"/>
            <a:chExt cx="1922385" cy="1556302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922385" cy="1556302"/>
            </a:xfrm>
            <a:custGeom>
              <a:avLst/>
              <a:gdLst/>
              <a:ahLst/>
              <a:cxnLst/>
              <a:rect l="l" t="t" r="r" b="b"/>
              <a:pathLst>
                <a:path w="1922385" h="1556302">
                  <a:moveTo>
                    <a:pt x="106067" y="0"/>
                  </a:moveTo>
                  <a:lnTo>
                    <a:pt x="1816317" y="0"/>
                  </a:lnTo>
                  <a:cubicBezTo>
                    <a:pt x="1844448" y="0"/>
                    <a:pt x="1871427" y="11175"/>
                    <a:pt x="1891318" y="31066"/>
                  </a:cubicBezTo>
                  <a:cubicBezTo>
                    <a:pt x="1911210" y="50958"/>
                    <a:pt x="1922385" y="77937"/>
                    <a:pt x="1922385" y="106067"/>
                  </a:cubicBezTo>
                  <a:lnTo>
                    <a:pt x="1922385" y="1450235"/>
                  </a:lnTo>
                  <a:cubicBezTo>
                    <a:pt x="1922385" y="1508814"/>
                    <a:pt x="1874897" y="1556302"/>
                    <a:pt x="1816317" y="1556302"/>
                  </a:cubicBezTo>
                  <a:lnTo>
                    <a:pt x="106067" y="1556302"/>
                  </a:lnTo>
                  <a:cubicBezTo>
                    <a:pt x="77937" y="1556302"/>
                    <a:pt x="50958" y="1545127"/>
                    <a:pt x="31066" y="1525236"/>
                  </a:cubicBezTo>
                  <a:cubicBezTo>
                    <a:pt x="11175" y="1505344"/>
                    <a:pt x="0" y="1478366"/>
                    <a:pt x="0" y="1450235"/>
                  </a:cubicBezTo>
                  <a:lnTo>
                    <a:pt x="0" y="106067"/>
                  </a:lnTo>
                  <a:cubicBezTo>
                    <a:pt x="0" y="77937"/>
                    <a:pt x="11175" y="50958"/>
                    <a:pt x="31066" y="31066"/>
                  </a:cubicBezTo>
                  <a:cubicBezTo>
                    <a:pt x="50958" y="11175"/>
                    <a:pt x="77937" y="0"/>
                    <a:pt x="1060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rnd">
              <a:solidFill>
                <a:srgbClr val="00C5E8"/>
              </a:solidFill>
              <a:prstDash val="solid"/>
              <a:rou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9525"/>
              <a:ext cx="1922385" cy="1546777"/>
            </a:xfrm>
            <a:prstGeom prst="rect">
              <a:avLst/>
            </a:prstGeom>
          </p:spPr>
          <p:txBody>
            <a:bodyPr lIns="27779" tIns="27779" rIns="27779" bIns="27779" rtlCol="0" anchor="ctr"/>
            <a:lstStyle/>
            <a:p>
              <a:pPr algn="ctr">
                <a:lnSpc>
                  <a:spcPts val="1426"/>
                </a:lnSpc>
              </a:pPr>
              <a:endParaRPr dirty="0"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498490" y="5829791"/>
            <a:ext cx="3111154" cy="12203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211"/>
              </a:lnSpc>
              <a:spcBef>
                <a:spcPct val="0"/>
              </a:spcBef>
            </a:pPr>
            <a:r>
              <a:rPr lang="en-US" sz="3058" dirty="0">
                <a:solidFill>
                  <a:srgbClr val="FFFFFF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To add here: contact information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156A32CD7DE64982BB9B95E64930B3" ma:contentTypeVersion="9" ma:contentTypeDescription="Create a new document." ma:contentTypeScope="" ma:versionID="aaa14d3e744f42849c96e2d03c29eb30">
  <xsd:schema xmlns:xsd="http://www.w3.org/2001/XMLSchema" xmlns:xs="http://www.w3.org/2001/XMLSchema" xmlns:p="http://schemas.microsoft.com/office/2006/metadata/properties" xmlns:ns2="14d4b70f-44f0-4706-82d8-bb890dae1e8b" targetNamespace="http://schemas.microsoft.com/office/2006/metadata/properties" ma:root="true" ma:fieldsID="cdb231582ae11a91421b637f16ce2824" ns2:_="">
    <xsd:import namespace="14d4b70f-44f0-4706-82d8-bb890dae1e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d4b70f-44f0-4706-82d8-bb890dae1e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12" nillable="true" ma:displayName="MediaServiceBillingMetadata" ma:hidden="true" ma:internalName="MediaServiceBilling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49B341-F172-4204-AC06-29B35895077C}">
  <ds:schemaRefs>
    <ds:schemaRef ds:uri="http://purl.org/dc/elements/1.1/"/>
    <ds:schemaRef ds:uri="faa54b14-608b-44ba-8621-4287d9574b27"/>
    <ds:schemaRef ds:uri="33e07890-6196-4e26-9dd2-53178dae8e48"/>
    <ds:schemaRef ds:uri="http://www.w3.org/XML/1998/namespace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10F788D-1BE5-448C-8600-62494BDD48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d4b70f-44f0-4706-82d8-bb890dae1e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E877BB-DDE6-4CA4-989E-B31C20967F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60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Montserrat Bold</vt:lpstr>
      <vt:lpstr>Glacial Indifference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Brokerage v1 presentation</dc:title>
  <dc:creator>DINU Adelina Cornelia (CNECT)</dc:creator>
  <cp:lastModifiedBy>DINU Adelina Cornelia (CNECT)</cp:lastModifiedBy>
  <cp:revision>20</cp:revision>
  <dcterms:created xsi:type="dcterms:W3CDTF">2006-08-16T00:00:00Z</dcterms:created>
  <dcterms:modified xsi:type="dcterms:W3CDTF">2025-05-02T07:43:59Z</dcterms:modified>
  <dc:identifier>DAGl7MxN9KY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2025-04-30T10:06:39Z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5a9e1bed-5e76-48ba-8463-31c07e4b5beb</vt:lpwstr>
  </property>
  <property fmtid="{D5CDD505-2E9C-101B-9397-08002B2CF9AE}" pid="8" name="MSIP_Label_6bd9ddd1-4d20-43f6-abfa-fc3c07406f94_ContentBits">
    <vt:lpwstr>0</vt:lpwstr>
  </property>
  <property fmtid="{D5CDD505-2E9C-101B-9397-08002B2CF9AE}" pid="9" name="ContentTypeId">
    <vt:lpwstr>0x0101001B156A32CD7DE64982BB9B95E64930B3</vt:lpwstr>
  </property>
  <property fmtid="{D5CDD505-2E9C-101B-9397-08002B2CF9AE}" pid="10" name="MediaServiceImageTags">
    <vt:lpwstr/>
  </property>
</Properties>
</file>